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99" r:id="rId3"/>
    <p:sldId id="330" r:id="rId4"/>
    <p:sldId id="331" r:id="rId5"/>
    <p:sldId id="337" r:id="rId6"/>
    <p:sldId id="332" r:id="rId7"/>
    <p:sldId id="333" r:id="rId8"/>
    <p:sldId id="334" r:id="rId9"/>
    <p:sldId id="335" r:id="rId10"/>
    <p:sldId id="336" r:id="rId11"/>
    <p:sldId id="262" r:id="rId1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CCFF"/>
    <a:srgbClr val="3399FF"/>
    <a:srgbClr val="66FF33"/>
    <a:srgbClr val="33CC33"/>
    <a:srgbClr val="FF9933"/>
    <a:srgbClr val="FF6600"/>
    <a:srgbClr val="00FF00"/>
    <a:srgbClr val="99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483AA-252D-4DFA-8202-15C2DE63BB6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62F7575-09D4-4C05-BB8A-01027CE4551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Спасибо за внимание!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7B8B54-155B-4AE7-8974-158737C30D90}" type="parTrans" cxnId="{1D12ABBF-DFEB-46DA-9D7E-25B65370C8E6}">
      <dgm:prSet/>
      <dgm:spPr/>
      <dgm:t>
        <a:bodyPr/>
        <a:lstStyle/>
        <a:p>
          <a:endParaRPr lang="ru-RU"/>
        </a:p>
      </dgm:t>
    </dgm:pt>
    <dgm:pt modelId="{967EA429-E255-4647-9A4C-81225772EB6F}" type="sibTrans" cxnId="{1D12ABBF-DFEB-46DA-9D7E-25B65370C8E6}">
      <dgm:prSet/>
      <dgm:spPr/>
      <dgm:t>
        <a:bodyPr/>
        <a:lstStyle/>
        <a:p>
          <a:endParaRPr lang="ru-RU"/>
        </a:p>
      </dgm:t>
    </dgm:pt>
    <dgm:pt modelId="{845ED736-648A-43A5-AE26-9CDA05413C34}" type="pres">
      <dgm:prSet presAssocID="{180483AA-252D-4DFA-8202-15C2DE63BB63}" presName="linearFlow" presStyleCnt="0">
        <dgm:presLayoutVars>
          <dgm:dir/>
          <dgm:resizeHandles val="exact"/>
        </dgm:presLayoutVars>
      </dgm:prSet>
      <dgm:spPr/>
    </dgm:pt>
    <dgm:pt modelId="{B2AF9EE7-560F-47D4-B810-941DB206A2B0}" type="pres">
      <dgm:prSet presAssocID="{162F7575-09D4-4C05-BB8A-01027CE45517}" presName="composite" presStyleCnt="0"/>
      <dgm:spPr/>
    </dgm:pt>
    <dgm:pt modelId="{D19D7758-5C2B-4AE8-82B5-B7B509F96924}" type="pres">
      <dgm:prSet presAssocID="{162F7575-09D4-4C05-BB8A-01027CE45517}" presName="imgShp" presStyleLbl="fgImgPlace1" presStyleIdx="0" presStyleCnt="1" custScaleX="148931" custScaleY="148634" custLinFactNeighborX="9676" custLinFactNeighborY="-282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:\Users\SONY\Desktop\Books-for-kids.jpg"/>
        </a:ext>
      </dgm:extLst>
    </dgm:pt>
    <dgm:pt modelId="{7DCF9C3B-D3A3-4CB6-A94B-0A774C0B1BA4}" type="pres">
      <dgm:prSet presAssocID="{162F7575-09D4-4C05-BB8A-01027CE45517}" presName="txShp" presStyleLbl="node1" presStyleIdx="0" presStyleCnt="1" custScaleX="150376" custLinFactNeighborX="-3930" custLinFactNeighborY="65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12ABBF-DFEB-46DA-9D7E-25B65370C8E6}" srcId="{180483AA-252D-4DFA-8202-15C2DE63BB63}" destId="{162F7575-09D4-4C05-BB8A-01027CE45517}" srcOrd="0" destOrd="0" parTransId="{C57B8B54-155B-4AE7-8974-158737C30D90}" sibTransId="{967EA429-E255-4647-9A4C-81225772EB6F}"/>
    <dgm:cxn modelId="{1654B5D7-9C7C-4E24-BEA6-1BBCD29A0C10}" type="presOf" srcId="{180483AA-252D-4DFA-8202-15C2DE63BB63}" destId="{845ED736-648A-43A5-AE26-9CDA05413C34}" srcOrd="0" destOrd="0" presId="urn:microsoft.com/office/officeart/2005/8/layout/vList3"/>
    <dgm:cxn modelId="{024702DF-C1A8-4F54-A3A8-F1DDA711C3B7}" type="presOf" srcId="{162F7575-09D4-4C05-BB8A-01027CE45517}" destId="{7DCF9C3B-D3A3-4CB6-A94B-0A774C0B1BA4}" srcOrd="0" destOrd="0" presId="urn:microsoft.com/office/officeart/2005/8/layout/vList3"/>
    <dgm:cxn modelId="{2A726CC2-C71D-418E-A81C-B7EB048C621D}" type="presParOf" srcId="{845ED736-648A-43A5-AE26-9CDA05413C34}" destId="{B2AF9EE7-560F-47D4-B810-941DB206A2B0}" srcOrd="0" destOrd="0" presId="urn:microsoft.com/office/officeart/2005/8/layout/vList3"/>
    <dgm:cxn modelId="{269C9269-71FE-47F0-826A-996C131FC5F2}" type="presParOf" srcId="{B2AF9EE7-560F-47D4-B810-941DB206A2B0}" destId="{D19D7758-5C2B-4AE8-82B5-B7B509F96924}" srcOrd="0" destOrd="0" presId="urn:microsoft.com/office/officeart/2005/8/layout/vList3"/>
    <dgm:cxn modelId="{EA7D2DB8-2BCB-40E5-BAEC-ADFE61553103}" type="presParOf" srcId="{B2AF9EE7-560F-47D4-B810-941DB206A2B0}" destId="{7DCF9C3B-D3A3-4CB6-A94B-0A774C0B1BA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F9C3B-D3A3-4CB6-A94B-0A774C0B1BA4}">
      <dsp:nvSpPr>
        <dsp:cNvPr id="0" name=""/>
        <dsp:cNvSpPr/>
      </dsp:nvSpPr>
      <dsp:spPr>
        <a:xfrm rot="10800000">
          <a:off x="125101" y="3709031"/>
          <a:ext cx="8496947" cy="28436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3991" tIns="240030" rIns="448056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Спасибо за внимание!</a:t>
          </a:r>
          <a:endParaRPr lang="ru-RU" sz="63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836025" y="3709031"/>
        <a:ext cx="7786023" cy="2843696"/>
      </dsp:txXfrm>
    </dsp:sp>
    <dsp:sp modelId="{D19D7758-5C2B-4AE8-82B5-B7B509F96924}">
      <dsp:nvSpPr>
        <dsp:cNvPr id="0" name=""/>
        <dsp:cNvSpPr/>
      </dsp:nvSpPr>
      <dsp:spPr>
        <a:xfrm>
          <a:off x="-72012" y="360039"/>
          <a:ext cx="4235145" cy="42266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EB5356E-83D9-4EAA-9E8A-444A857588E2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A0E4C13-71C7-4F2C-B71F-3E19D0F6B5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11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iro.ru/wp-content/uploads/2014/02/POOP_DO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iro.ru/wp-content/uploads/2014/02/POOP_DO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496943" cy="201622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Адаптированная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программа дошкольного образования для обучающихся с тяжелыми нарушениями речи.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6165304"/>
            <a:ext cx="3168352" cy="59774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Кемерово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25535"/>
            <a:ext cx="842493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№157 «ДЕТСКИЙ САД КОМБИНИРОВАННОГО ВИДА»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261826" y="5068733"/>
            <a:ext cx="1825241" cy="10801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Старший </a:t>
            </a:r>
          </a:p>
          <a:p>
            <a:pPr algn="ctr">
              <a:buFont typeface="Arial" pitchFamily="34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Плаксина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Марина Анатольевна</a:t>
            </a:r>
          </a:p>
        </p:txBody>
      </p:sp>
      <p:pic>
        <p:nvPicPr>
          <p:cNvPr id="1026" name="Picture 2" descr="C:\Users\SONY\Desktop\93726247_x_ba75fd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96" y="2987416"/>
            <a:ext cx="4568200" cy="3161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21984"/>
            <a:ext cx="51586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Краткая презентация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184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/п.2.13./</a:t>
            </a:r>
          </a:p>
          <a:p>
            <a:pPr>
              <a:buFont typeface="Wingdings" pitchFamily="2" charset="2"/>
              <a:buChar char="Ø"/>
            </a:pPr>
            <a:r>
              <a:rPr lang="ru-RU" sz="7200" b="1" dirty="0" smtClean="0">
                <a:latin typeface="Times New Roman" panose="02020603050405020304" pitchFamily="18" charset="0"/>
                <a:cs typeface="Times New Roman" pitchFamily="18" charset="0"/>
              </a:rPr>
              <a:t>Возрастные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особенности и образовательные потребности потенциальных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обучающихся ДОУ</a:t>
            </a:r>
          </a:p>
          <a:p>
            <a:pPr>
              <a:buFont typeface="Wingdings" pitchFamily="2" charset="2"/>
              <a:buChar char="Ø"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Используемые программы: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7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Примерной основной образовательной программы дошкольного образования, (</a:t>
            </a:r>
            <a:r>
              <a:rPr lang="ru-RU" sz="72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одобренна</a:t>
            </a:r>
            <a:r>
              <a:rPr lang="ru-RU" sz="7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решением федерального учебно-методического объединения по общему образованию (протокол от 20 мая 2015 г. № 2/15) (</a:t>
            </a:r>
            <a:r>
              <a:rPr lang="ru-RU" sz="7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2"/>
              </a:rPr>
              <a:t>http://www.firo.ru/wp-content/uploads/2014/02/POOP_DO.pdf</a:t>
            </a:r>
            <a:r>
              <a:rPr lang="ru-RU" sz="7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</a:pPr>
            <a:r>
              <a:rPr lang="ru-RU" sz="72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Основной </a:t>
            </a:r>
            <a:r>
              <a:rPr lang="ru-RU" sz="7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дошкольного образования «От рождения до школы», под редакцией Н.Е </a:t>
            </a:r>
            <a:r>
              <a:rPr lang="ru-RU" sz="7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Веракса</a:t>
            </a:r>
            <a:r>
              <a:rPr lang="ru-RU" sz="7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Т.С. Комаровой, М.А. Васильевой;</a:t>
            </a:r>
            <a:endParaRPr lang="ru-RU" sz="72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7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Комплексная  </a:t>
            </a:r>
            <a:r>
              <a:rPr lang="ru-RU" sz="7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образовательной программы для детей с тяжелыми нарушениями речи (общим недоразвитием речи) с 3 до 7 лет», Н.В. </a:t>
            </a:r>
            <a:r>
              <a:rPr lang="ru-RU" sz="72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Нищевой</a:t>
            </a:r>
            <a:r>
              <a:rPr lang="ru-RU" sz="7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взаимодействия </a:t>
            </a: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педагогического коллектива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с семьями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4941"/>
          <a:stretch/>
        </p:blipFill>
        <p:spPr bwMode="auto">
          <a:xfrm>
            <a:off x="179512" y="10765"/>
            <a:ext cx="2948418" cy="1254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SONY\Desktop\f20150227074422-1c14a737a55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982" y="5373216"/>
            <a:ext cx="2216131" cy="135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05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82032798"/>
              </p:ext>
            </p:extLst>
          </p:nvPr>
        </p:nvGraphicFramePr>
        <p:xfrm>
          <a:off x="395536" y="188640"/>
          <a:ext cx="849694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\Desktop\cover_im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771">
            <a:off x="557503" y="3237068"/>
            <a:ext cx="1632575" cy="227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7466">
            <a:off x="182546" y="1047608"/>
            <a:ext cx="1578599" cy="2445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 descr="http://gazetahot.ru/uploads/posts/2013-12/138734217626c555a7efd8027f4df8c8ff7612aae05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5" r="36873" b="23445"/>
          <a:stretch/>
        </p:blipFill>
        <p:spPr bwMode="auto">
          <a:xfrm>
            <a:off x="72895" y="0"/>
            <a:ext cx="827794" cy="100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65"/>
          <a:stretch/>
        </p:blipFill>
        <p:spPr bwMode="auto">
          <a:xfrm>
            <a:off x="900689" y="0"/>
            <a:ext cx="8197938" cy="100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411760" y="1268759"/>
            <a:ext cx="6686867" cy="5400601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Федеральный закон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 от 29.12.2012г. 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273-ФЗ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Санитарно-эпидемиологическими требованиями к устройству, содержанию и организации режима работы дошкольных организациях, СанПиН 1.2.3685-21. 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Приказом Министерства Просвещения Российской Федерации от 31.07.2020 № 373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образования»;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Федеральным государственным образовательным стандартом дошкольного образования, утвержденным  приказом Министерства образования и науки Российской Федерации от 17 октября 2013г. № 1155; 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4941"/>
          <a:stretch/>
        </p:blipFill>
        <p:spPr bwMode="auto">
          <a:xfrm>
            <a:off x="134400" y="5640077"/>
            <a:ext cx="2664296" cy="113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3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0"/>
            <a:ext cx="5770984" cy="22768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Адаптированная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программа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48472"/>
          </a:xfrm>
        </p:spPr>
        <p:txBody>
          <a:bodyPr/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/п. 2.1./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определяет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содержание и организацию образовательной деятельности,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обеспечивает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личности 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возраста в различных видах общения и деятельности с учетом их возрастных и индивидуальных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4941"/>
          <a:stretch/>
        </p:blipFill>
        <p:spPr bwMode="auto">
          <a:xfrm>
            <a:off x="107504" y="116632"/>
            <a:ext cx="3092434" cy="1315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ONY\Desktop\f20150227074422-1c14a737a55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792" y="5499972"/>
            <a:ext cx="2216131" cy="135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92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0647"/>
            <a:ext cx="6048672" cy="576065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Адаптированная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94927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/Раздел </a:t>
            </a:r>
            <a:r>
              <a:rPr lang="en-US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marL="0" indent="0"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разработана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в соответствии с требованиями к структуре основной образовательной программы дошкольного образования,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основе Примерной основной образовательной программы дошкольного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Содержание образовательного процесса выстроено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соответствии с программами:</a:t>
            </a:r>
          </a:p>
          <a:p>
            <a:pPr marL="0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составлена с учетом программ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Адаптированная основная образовательная программа Муниципального автономного дошкольного образовательного учреждения №157 «Детский сад комбинированного вида» города Кемерово разработана на основании следующих нормативно- правовых документов, регламентирующих функционирование системы дошкольного образования Российской Федерации: </a:t>
            </a:r>
          </a:p>
          <a:p>
            <a:pPr marL="0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- Федеральный закон «Об образовании в Российской Федерации» от 29.12.2012г. № 273-ФЗ </a:t>
            </a:r>
          </a:p>
          <a:p>
            <a:pPr marL="0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- Федеральный государственный образовательный стандарт дошкольного образования, утвержденный  приказом Министерства образования и науки Российской Федерации от 17 октября 2013г. № 1155; </a:t>
            </a:r>
          </a:p>
          <a:p>
            <a:pPr marL="0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- Приказом Министерства Просвещения Российской Федерации от 31.07.2020 № 373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образования»;</a:t>
            </a:r>
          </a:p>
          <a:p>
            <a:pPr marL="0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- Санитарно-эпидемиологическими требованиями к устройству, содержанию и организации режима работы дошкольных организациях, СанПиН 1.2.3685-21. Составлена с учетом следующих программ:</a:t>
            </a:r>
          </a:p>
          <a:p>
            <a:pPr>
              <a:buFontTx/>
              <a:buChar char="-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Примерной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основной образовательной программы дошкольного образования, (одобрена решением федерального учебно-методического объединения по общему образованию (протокол от 20 мая 2015 г. № 2/15) (</a:t>
            </a:r>
            <a:r>
              <a:rPr lang="ru-RU" sz="4800" dirty="0">
                <a:latin typeface="Times New Roman" pitchFamily="18" charset="0"/>
                <a:cs typeface="Times New Roman" pitchFamily="18" charset="0"/>
                <a:hlinkClick r:id="rId2"/>
              </a:rPr>
              <a:t>http://www.firo.ru/wp-content/uploads/2014/02/POOP_DO.pdf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- Комплексная образовательная программа дошкольного образования для детей с тяжелыми нарушениями речи (общим недоразвитием речи) с 3 до 7 лет,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Нищевой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Н.В.;</a:t>
            </a:r>
          </a:p>
          <a:p>
            <a:pPr marL="0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- Основной образовательной программы дошкольного образования «От рождения до школы». Инновационная программа дошкольного образования, под редакцией Н.Е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Веракса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., Т.С. Комаровой, Э.М. Дорофеевой;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части, формируемой участниками образовательных отношений, реализуются парциальные и дополнительные общеразвивающие  программы: </a:t>
            </a:r>
          </a:p>
          <a:p>
            <a:pPr marL="0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- Программа «Старт», физическое развитие и здоровье детей 3-7 лет, Л.В. Яковлева, Р.А. Юдина;</a:t>
            </a:r>
          </a:p>
          <a:p>
            <a:pPr marL="0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- Программа по музыкальному воспитанию детей дошкольного возраста «Ладушки», И.М.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Каплуновой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, И.А.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Новоскольцевой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- Программа по художественному воспитанию «Цветные ладошки», И.А. Лыковой;</a:t>
            </a:r>
          </a:p>
          <a:p>
            <a:pPr>
              <a:buFontTx/>
              <a:buChar char="-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Программа обучения детей Правилам дорожного движения дошкольных образовательных учреждениях г. Кемерово», Т.Б. Соколовой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800" dirty="0">
                <a:latin typeface="Times New Roman"/>
                <a:ea typeface="Calibri"/>
                <a:cs typeface="Times New Roman"/>
              </a:rPr>
              <a:t>Дополнительная общеобразовательная общеразвивающая программа «Мой край родной» г. Кемерово, М.А. Плаксина</a:t>
            </a:r>
            <a:endParaRPr lang="ru-RU" sz="4000" dirty="0">
              <a:ea typeface="Times New Roman"/>
              <a:cs typeface="Times New Roman"/>
            </a:endParaRPr>
          </a:p>
          <a:p>
            <a:pPr>
              <a:buFontTx/>
              <a:buChar char="-"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4941"/>
          <a:stretch/>
        </p:blipFill>
        <p:spPr bwMode="auto">
          <a:xfrm>
            <a:off x="107504" y="116633"/>
            <a:ext cx="1728192" cy="735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ONY\Desktop\f20150227074422-1c14a737a55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2810">
            <a:off x="6527496" y="5361109"/>
            <a:ext cx="2439007" cy="140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25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6166116" cy="164219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Адаптированная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дошкольного образования для обучающихся с тяжелыми нарушениями речи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/п.2.11./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остоит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разделов:</a:t>
            </a:r>
          </a:p>
          <a:p>
            <a:pPr>
              <a:buFont typeface="Wingdings" pitchFamily="2" charset="2"/>
              <a:buChar char="Ø"/>
            </a:pPr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целевой</a:t>
            </a:r>
          </a:p>
          <a:p>
            <a:pPr>
              <a:buFont typeface="Wingdings" pitchFamily="2" charset="2"/>
              <a:buChar char="Ø"/>
            </a:pPr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содержательный</a:t>
            </a:r>
          </a:p>
          <a:p>
            <a:pPr>
              <a:buFont typeface="Wingdings" pitchFamily="2" charset="2"/>
              <a:buChar char="Ø"/>
            </a:pPr>
            <a:r>
              <a:rPr lang="ru-RU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организационный</a:t>
            </a:r>
            <a:endParaRPr lang="ru-RU" sz="3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краткая презентация</a:t>
            </a:r>
            <a:r>
              <a:rPr lang="ru-RU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раздел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включает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обязательную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часть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часть, формируемую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участниками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образовательных отношений</a:t>
            </a:r>
          </a:p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4941"/>
          <a:stretch/>
        </p:blipFill>
        <p:spPr bwMode="auto">
          <a:xfrm>
            <a:off x="107504" y="116632"/>
            <a:ext cx="3092434" cy="1315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ONY\Desktop\f20150227074422-1c14a737a55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793" y="5445225"/>
            <a:ext cx="2216131" cy="135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19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Целевой раздел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31959"/>
            <a:ext cx="8229600" cy="46942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/п 2.11.1./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задачи реализации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подходы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формированию Программы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Значимые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реализации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Программы характеристики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Планируемые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результаты освоения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Адаптированная основная образовательная Программа спланирована с учетом возрастных и индивидуальных особенностей детей, имеющих особые образовательные потребности</a:t>
            </a:r>
          </a:p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4941"/>
          <a:stretch/>
        </p:blipFill>
        <p:spPr bwMode="auto">
          <a:xfrm>
            <a:off x="107504" y="116632"/>
            <a:ext cx="3092434" cy="1315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ONY\Desktop\f20150227074422-1c14a737a55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8703">
            <a:off x="6828709" y="5523880"/>
            <a:ext cx="2223009" cy="136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4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Содержательный раздел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31959"/>
            <a:ext cx="8229600" cy="5165393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/п. 2.11.2./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деятельность в соответствии с направлениями развития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ариативные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формы, способы, методы и средства реализации основной образовательной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 учетом возрастных и индивидуальных особенностей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воспитанников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деятельность по профессиональной коррекции нарушений развития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собенности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образовательной деятельности разных видов и культурных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практик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пособы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и направления поддержки детской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инициативы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пособы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взаимодействия педагогического коллектива с семьями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воспитанников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ные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характеристики содержания основной образовательной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4941"/>
          <a:stretch/>
        </p:blipFill>
        <p:spPr bwMode="auto">
          <a:xfrm>
            <a:off x="107504" y="116632"/>
            <a:ext cx="3092434" cy="1315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ONY\Desktop\f20150227074422-1c14a737a55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466" y="5363380"/>
            <a:ext cx="2349692" cy="143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0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Содержательный раздел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616624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/п. 2.6./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Содержание Программы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ориентировано на развитие личности, мотивации и способностей детей в различные видах деятельности и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охватывает следующие образовательные области: социально-коммуникативное, познавательное, речевое, художественно-эстетическое и физическое развитие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/п. 3.2.5./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рамках образовательной деятельности, направленной на поддержку детской инициативы, продуманы условия для свободного выбора детьми деятельности: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игровой,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познавательной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коммуникативной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узыкальной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вигательной и т.д.                      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4941"/>
          <a:stretch/>
        </p:blipFill>
        <p:spPr bwMode="auto">
          <a:xfrm>
            <a:off x="179512" y="10765"/>
            <a:ext cx="2948418" cy="1254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ONY\Desktop\f20150227074422-1c14a737a55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157192"/>
            <a:ext cx="2451147" cy="150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19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7930" y="274638"/>
            <a:ext cx="555887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Организационный раздел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4838"/>
            <a:ext cx="8496944" cy="4861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/п. 2.11.3./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атериально-техническое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/п.3.5.1. ФГОС/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беспеченность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методическими материалами и средствами обучения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воспитания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ежим дня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/п.14. раздел 2. Порядок организации и осуществления образовательной деятельности ООП/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собенности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традиционных событий, праздников,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организации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развивающей предметно-пространственной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среды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/п.3.3. ФГОС/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4941"/>
          <a:stretch/>
        </p:blipFill>
        <p:spPr bwMode="auto">
          <a:xfrm>
            <a:off x="179512" y="10765"/>
            <a:ext cx="2948418" cy="1254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SONY\Desktop\f20150227074422-1c14a737a55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793" y="5445225"/>
            <a:ext cx="2216131" cy="135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52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875</Words>
  <Application>Microsoft Office PowerPoint</Application>
  <PresentationFormat>Экран (4:3)</PresentationFormat>
  <Paragraphs>95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Адаптированная  основная образовательная программа дошкольного образования для обучающихся с тяжелыми нарушениями речи.</vt:lpstr>
      <vt:lpstr>Презентация PowerPoint</vt:lpstr>
      <vt:lpstr>Адаптированная Основная образовательная программа</vt:lpstr>
      <vt:lpstr>Адаптированная Основная образовательная программа</vt:lpstr>
      <vt:lpstr>Адаптированная  основная образовательная программа  дошкольного образования для обучающихся с тяжелыми нарушениями речи</vt:lpstr>
      <vt:lpstr>Целевой раздел</vt:lpstr>
      <vt:lpstr>Содержательный раздел</vt:lpstr>
      <vt:lpstr>Содержательный раздел</vt:lpstr>
      <vt:lpstr>Организационный раздел</vt:lpstr>
      <vt:lpstr>Краткая презентация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«ГИМНАЗИЯ № 42»  ДОШКОЛЬНОЕ ОБРАЗОВАТЕЛЬНОЕ ПОДРАЗДЕЛЕНИЕ</dc:title>
  <dc:creator>ADMIN55</dc:creator>
  <cp:lastModifiedBy>ADMIN55</cp:lastModifiedBy>
  <cp:revision>157</cp:revision>
  <cp:lastPrinted>2022-01-11T06:41:59Z</cp:lastPrinted>
  <dcterms:modified xsi:type="dcterms:W3CDTF">2022-10-07T06:43:09Z</dcterms:modified>
</cp:coreProperties>
</file>